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9" r:id="rId3"/>
    <p:sldId id="260" r:id="rId4"/>
    <p:sldId id="261" r:id="rId5"/>
    <p:sldId id="262" r:id="rId6"/>
    <p:sldId id="256" r:id="rId7"/>
    <p:sldId id="316" r:id="rId8"/>
    <p:sldId id="317" r:id="rId9"/>
    <p:sldId id="258" r:id="rId10"/>
    <p:sldId id="296" r:id="rId11"/>
    <p:sldId id="314" r:id="rId12"/>
    <p:sldId id="313" r:id="rId13"/>
    <p:sldId id="297" r:id="rId14"/>
    <p:sldId id="294" r:id="rId15"/>
    <p:sldId id="311" r:id="rId16"/>
    <p:sldId id="299" r:id="rId17"/>
    <p:sldId id="315" r:id="rId18"/>
    <p:sldId id="312" r:id="rId19"/>
    <p:sldId id="307" r:id="rId20"/>
    <p:sldId id="308" r:id="rId21"/>
    <p:sldId id="309" r:id="rId22"/>
    <p:sldId id="310" r:id="rId23"/>
    <p:sldId id="306" r:id="rId24"/>
    <p:sldId id="300" r:id="rId25"/>
    <p:sldId id="301" r:id="rId26"/>
    <p:sldId id="302" r:id="rId27"/>
    <p:sldId id="303" r:id="rId28"/>
    <p:sldId id="304" r:id="rId29"/>
    <p:sldId id="305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AA52"/>
    <a:srgbClr val="257557"/>
    <a:srgbClr val="506A57"/>
    <a:srgbClr val="FFFFFF"/>
    <a:srgbClr val="507557"/>
    <a:srgbClr val="25573D"/>
    <a:srgbClr val="358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90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9830-860B-DF4B-8262-83B2C9951870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A837-FE30-8C4F-84C3-E47305FF73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A326B0-4589-4CBE-9EFC-65BC3AF8D2EA}"/>
              </a:ext>
            </a:extLst>
          </p:cNvPr>
          <p:cNvSpPr txBox="1">
            <a:spLocks/>
          </p:cNvSpPr>
          <p:nvPr userDrawn="1"/>
        </p:nvSpPr>
        <p:spPr>
          <a:xfrm>
            <a:off x="1143000" y="232172"/>
            <a:ext cx="6858000" cy="66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0" dirty="0">
                <a:solidFill>
                  <a:srgbClr val="2575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KEEPING THE FAITH WHEN THINGS GET TOUGH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60D09B-E803-7376-42A1-69D85283401F}"/>
              </a:ext>
            </a:extLst>
          </p:cNvPr>
          <p:cNvCxnSpPr>
            <a:cxnSpLocks/>
          </p:cNvCxnSpPr>
          <p:nvPr userDrawn="1"/>
        </p:nvCxnSpPr>
        <p:spPr>
          <a:xfrm>
            <a:off x="1467059" y="746075"/>
            <a:ext cx="6189785" cy="0"/>
          </a:xfrm>
          <a:prstGeom prst="straightConnector1">
            <a:avLst/>
          </a:prstGeom>
          <a:ln w="47625">
            <a:solidFill>
              <a:srgbClr val="50755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4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9830-860B-DF4B-8262-83B2C9951870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A837-FE30-8C4F-84C3-E47305FF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9830-860B-DF4B-8262-83B2C9951870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A837-FE30-8C4F-84C3-E47305FF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9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5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6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7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0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57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5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65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9830-860B-DF4B-8262-83B2C9951870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A837-FE30-8C4F-84C3-E47305FF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05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76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36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1529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0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33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63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55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6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9830-860B-DF4B-8262-83B2C9951870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A837-FE30-8C4F-84C3-E47305FF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3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9830-860B-DF4B-8262-83B2C9951870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A837-FE30-8C4F-84C3-E47305FF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1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9830-860B-DF4B-8262-83B2C9951870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A837-FE30-8C4F-84C3-E47305FF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8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9830-860B-DF4B-8262-83B2C9951870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A837-FE30-8C4F-84C3-E47305FF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4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9830-860B-DF4B-8262-83B2C9951870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A837-FE30-8C4F-84C3-E47305FF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9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9830-860B-DF4B-8262-83B2C9951870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A837-FE30-8C4F-84C3-E47305FF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3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9830-860B-DF4B-8262-83B2C9951870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A837-FE30-8C4F-84C3-E47305FF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9830-860B-DF4B-8262-83B2C9951870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A837-FE30-8C4F-84C3-E47305FF735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1F52ECA-53EF-661B-B1ED-74A4005BDA7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9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10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Philippians 1:12-27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565287" y="834161"/>
            <a:ext cx="80134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Now I want you to know, brothers, that what has happened to me has really served to advance the gospel.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As a result, it has become clear throughout the whole palace guard and to everyone else that I am in chains for Christ.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Because of my chains, most of the brothers in the Lord have been encouraged to speak the word of God more courageously and fearlessly.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It is true that some preach Christ out of envy and rivalry, but others out of goodwill.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The latter do so in love, knowing that I am put here for the defense of the gospel. </a:t>
            </a:r>
          </a:p>
        </p:txBody>
      </p:sp>
    </p:spTree>
    <p:extLst>
      <p:ext uri="{BB962C8B-B14F-4D97-AF65-F5344CB8AC3E}">
        <p14:creationId xmlns:p14="http://schemas.microsoft.com/office/powerpoint/2010/main" val="221948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99F5-F819-D402-04F8-15A8E2238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0D24E-EBB2-3C28-DF73-B8B91B585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0E4A746-3891-FA11-749D-3AE84C7C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0DB3A5-674B-8DEF-A2ED-2F5DED413982}"/>
              </a:ext>
            </a:extLst>
          </p:cNvPr>
          <p:cNvSpPr txBox="1">
            <a:spLocks/>
          </p:cNvSpPr>
          <p:nvPr/>
        </p:nvSpPr>
        <p:spPr>
          <a:xfrm>
            <a:off x="206511" y="86931"/>
            <a:ext cx="2469936" cy="111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0" dirty="0">
                <a:ln>
                  <a:solidFill>
                    <a:srgbClr val="506A57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KEEPING THE FAITH WHEN THINGS GET TOUGH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A64C795-45C3-AFCC-2D09-5BFBFCB12FDC}"/>
              </a:ext>
            </a:extLst>
          </p:cNvPr>
          <p:cNvSpPr/>
          <p:nvPr/>
        </p:nvSpPr>
        <p:spPr>
          <a:xfrm>
            <a:off x="482595" y="1692700"/>
            <a:ext cx="3493945" cy="2524385"/>
          </a:xfrm>
          <a:prstGeom prst="roundRect">
            <a:avLst/>
          </a:prstGeom>
          <a:solidFill>
            <a:srgbClr val="35829C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/>
              <a:t>INVITED</a:t>
            </a:r>
          </a:p>
          <a:p>
            <a:pPr algn="ctr"/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[that which we bring on ourselves]</a:t>
            </a:r>
            <a:endParaRPr lang="en-A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7D04EA-366F-6AA0-6B10-6BA16BA84DED}"/>
              </a:ext>
            </a:extLst>
          </p:cNvPr>
          <p:cNvSpPr/>
          <p:nvPr/>
        </p:nvSpPr>
        <p:spPr>
          <a:xfrm>
            <a:off x="5078554" y="1737122"/>
            <a:ext cx="3493945" cy="2435543"/>
          </a:xfrm>
          <a:prstGeom prst="roundRect">
            <a:avLst/>
          </a:prstGeom>
          <a:solidFill>
            <a:srgbClr val="35829C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/>
              <a:t>UNINVITED</a:t>
            </a:r>
          </a:p>
          <a:p>
            <a:pPr algn="ctr"/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[surprisingly          comes our way]</a:t>
            </a:r>
            <a:endParaRPr lang="en-A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757B2-CFD9-46DD-10E1-7BBC7DBF87E8}"/>
              </a:ext>
            </a:extLst>
          </p:cNvPr>
          <p:cNvSpPr txBox="1"/>
          <p:nvPr/>
        </p:nvSpPr>
        <p:spPr>
          <a:xfrm>
            <a:off x="2947914" y="328563"/>
            <a:ext cx="3118278" cy="14465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90213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TWO TYPES OF TROUBLE</a:t>
            </a:r>
            <a:endParaRPr lang="en-US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3EFEB6A4-A616-8AF7-F6F8-4593B2C08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94" y="1401661"/>
            <a:ext cx="2534873" cy="29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FC1FF6-D169-3E6B-8FE9-D0F1A0190FAB}"/>
              </a:ext>
            </a:extLst>
          </p:cNvPr>
          <p:cNvSpPr txBox="1"/>
          <p:nvPr/>
        </p:nvSpPr>
        <p:spPr>
          <a:xfrm>
            <a:off x="855531" y="716869"/>
            <a:ext cx="16887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Chalkboard" panose="03050602040202020205" pitchFamily="66" charset="77"/>
                <a:cs typeface="Apple Chancery" panose="03020702040506060504" pitchFamily="66" charset="-79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59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99F5-F819-D402-04F8-15A8E2238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0D24E-EBB2-3C28-DF73-B8B91B585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0E4A746-3891-FA11-749D-3AE84C7C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A64C795-45C3-AFCC-2D09-5BFBFCB12FDC}"/>
              </a:ext>
            </a:extLst>
          </p:cNvPr>
          <p:cNvSpPr/>
          <p:nvPr/>
        </p:nvSpPr>
        <p:spPr>
          <a:xfrm>
            <a:off x="2596896" y="223257"/>
            <a:ext cx="6108192" cy="4018682"/>
          </a:xfrm>
          <a:prstGeom prst="roundRect">
            <a:avLst/>
          </a:prstGeom>
          <a:solidFill>
            <a:srgbClr val="35829C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200" dirty="0"/>
              <a:t>… in prison more …flogged … life threatened repeatedly… thirty-nine lashes five times … beaten three times … pelted with stones once … ship- wrecked … spent a night and day in the sea …</a:t>
            </a:r>
            <a:r>
              <a:rPr lang="en-AU" sz="2200" baseline="30000" dirty="0"/>
              <a:t> </a:t>
            </a:r>
            <a:r>
              <a:rPr lang="en-AU" sz="2200" dirty="0"/>
              <a:t>always on the move … in danger from:  rivers, bandits, fellow Jews, Gentiles; in danger: in the city, in the country, at sea; in danger from false believers … often sleep deprived… thirsty … often went without food; been cold and naked …faced the daily pressure of his concern for all the churches</a:t>
            </a:r>
            <a:r>
              <a:rPr lang="en-AU" sz="2200" dirty="0">
                <a:solidFill>
                  <a:schemeClr val="bg1">
                    <a:lumMod val="85000"/>
                  </a:schemeClr>
                </a:solidFill>
              </a:rPr>
              <a:t>.                                     </a:t>
            </a:r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[2 COR. 11:23-28]</a:t>
            </a:r>
            <a:endParaRPr lang="en-A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757B2-CFD9-46DD-10E1-7BBC7DBF87E8}"/>
              </a:ext>
            </a:extLst>
          </p:cNvPr>
          <p:cNvSpPr txBox="1"/>
          <p:nvPr/>
        </p:nvSpPr>
        <p:spPr>
          <a:xfrm>
            <a:off x="371068" y="1618109"/>
            <a:ext cx="1933220" cy="22775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 FAMILIAR WITH 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TROUBLES</a:t>
            </a:r>
          </a:p>
          <a:p>
            <a:pPr algn="ctr"/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3D25C7-8130-764F-DDEE-86919578C055}"/>
              </a:ext>
            </a:extLst>
          </p:cNvPr>
          <p:cNvSpPr txBox="1">
            <a:spLocks/>
          </p:cNvSpPr>
          <p:nvPr/>
        </p:nvSpPr>
        <p:spPr>
          <a:xfrm>
            <a:off x="206511" y="86931"/>
            <a:ext cx="2469936" cy="111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0" dirty="0">
                <a:ln>
                  <a:solidFill>
                    <a:srgbClr val="506A57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KEEPING THE FAITH WHEN THINGS GET TOUGH</a:t>
            </a:r>
          </a:p>
        </p:txBody>
      </p:sp>
    </p:spTree>
    <p:extLst>
      <p:ext uri="{BB962C8B-B14F-4D97-AF65-F5344CB8AC3E}">
        <p14:creationId xmlns:p14="http://schemas.microsoft.com/office/powerpoint/2010/main" val="184174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99F5-F819-D402-04F8-15A8E2238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0D24E-EBB2-3C28-DF73-B8B91B585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0E4A746-3891-FA11-749D-3AE84C7C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A64C795-45C3-AFCC-2D09-5BFBFCB12FDC}"/>
              </a:ext>
            </a:extLst>
          </p:cNvPr>
          <p:cNvSpPr/>
          <p:nvPr/>
        </p:nvSpPr>
        <p:spPr>
          <a:xfrm>
            <a:off x="2830805" y="361933"/>
            <a:ext cx="6143076" cy="3815334"/>
          </a:xfrm>
          <a:prstGeom prst="roundRect">
            <a:avLst/>
          </a:prstGeom>
          <a:solidFill>
            <a:srgbClr val="35829C"/>
          </a:solidFill>
          <a:ln>
            <a:noFill/>
          </a:ln>
          <a:effectLst>
            <a:softEdge rad="243315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i="1" dirty="0"/>
              <a:t>We were under great pressure, far beyond our ability to endure, so that we despaired of life itself. </a:t>
            </a:r>
            <a:r>
              <a:rPr lang="en-AU" sz="2800" i="1" baseline="30000" dirty="0"/>
              <a:t>9</a:t>
            </a:r>
            <a:r>
              <a:rPr lang="en-AU" sz="2800" i="1" dirty="0"/>
              <a:t>Indeed, we felt we had received the sentence of death. But this happened that we might not rely on ourselves but on God, who raises the dead. </a:t>
            </a:r>
          </a:p>
          <a:p>
            <a:pPr algn="r"/>
            <a:r>
              <a:rPr lang="en-AU" sz="2000" dirty="0">
                <a:solidFill>
                  <a:schemeClr val="bg1">
                    <a:lumMod val="85000"/>
                  </a:schemeClr>
                </a:solidFill>
              </a:rPr>
              <a:t>[1 CORINTHIANS 1:8-9]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9EB8EF-5E89-AC38-BE2A-5F88AF4EBF63}"/>
              </a:ext>
            </a:extLst>
          </p:cNvPr>
          <p:cNvSpPr txBox="1">
            <a:spLocks/>
          </p:cNvSpPr>
          <p:nvPr/>
        </p:nvSpPr>
        <p:spPr>
          <a:xfrm>
            <a:off x="206511" y="86931"/>
            <a:ext cx="2469936" cy="111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0" dirty="0">
                <a:ln>
                  <a:solidFill>
                    <a:srgbClr val="506A57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KEEPING THE FAITH WHEN THINGS GET TOUGH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DDCC6C-9A87-EBE7-0689-3CF1A637FABB}"/>
              </a:ext>
            </a:extLst>
          </p:cNvPr>
          <p:cNvSpPr txBox="1"/>
          <p:nvPr/>
        </p:nvSpPr>
        <p:spPr>
          <a:xfrm>
            <a:off x="371068" y="1618109"/>
            <a:ext cx="1933220" cy="22775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 FAMILIAR WITH 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TROUBLES</a:t>
            </a:r>
          </a:p>
          <a:p>
            <a:pPr algn="ctr"/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5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D18F55D-0950-2D24-D7E9-C7A1DC511A81}"/>
              </a:ext>
            </a:extLst>
          </p:cNvPr>
          <p:cNvSpPr/>
          <p:nvPr/>
        </p:nvSpPr>
        <p:spPr>
          <a:xfrm>
            <a:off x="656884" y="1919911"/>
            <a:ext cx="7808976" cy="1540774"/>
          </a:xfrm>
          <a:prstGeom prst="roundRect">
            <a:avLst/>
          </a:prstGeom>
          <a:solidFill>
            <a:srgbClr val="35829C"/>
          </a:solidFill>
          <a:ln>
            <a:noFill/>
          </a:ln>
          <a:effectLst>
            <a:softEdge rad="243315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r>
              <a:rPr lang="en-AU" sz="2800" dirty="0"/>
              <a:t>Learn about dealing with troubles from Paul’s example in the letter to the Philippians</a:t>
            </a:r>
          </a:p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endParaRPr lang="en-AU" sz="2800" dirty="0"/>
          </a:p>
          <a:p>
            <a:pPr algn="ctr"/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271479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90205-A6B4-E16E-E229-089F7DE4AD5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A2280212-E400-20A8-6CFC-1B4389842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3" t="1335" r="16262" b="4826"/>
          <a:stretch/>
        </p:blipFill>
        <p:spPr>
          <a:xfrm>
            <a:off x="2512132" y="447386"/>
            <a:ext cx="5439214" cy="4248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C48C7-41A9-AE3E-BD2F-00F23B755703}"/>
              </a:ext>
            </a:extLst>
          </p:cNvPr>
          <p:cNvSpPr txBox="1"/>
          <p:nvPr/>
        </p:nvSpPr>
        <p:spPr>
          <a:xfrm>
            <a:off x="550383" y="997179"/>
            <a:ext cx="1929448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FULFILLMENT ACTS 16-18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664E79-65FE-2BEA-F375-20CC81E62974}"/>
              </a:ext>
            </a:extLst>
          </p:cNvPr>
          <p:cNvSpPr txBox="1"/>
          <p:nvPr/>
        </p:nvSpPr>
        <p:spPr>
          <a:xfrm>
            <a:off x="4865243" y="1181844"/>
            <a:ext cx="285403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VISION ACTS 16:9-10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79BDE6-0DC8-8063-86C3-D348E392C410}"/>
              </a:ext>
            </a:extLst>
          </p:cNvPr>
          <p:cNvSpPr/>
          <p:nvPr/>
        </p:nvSpPr>
        <p:spPr>
          <a:xfrm>
            <a:off x="4278758" y="1313673"/>
            <a:ext cx="175490" cy="198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388843-6F5C-8D04-2172-1DD155303497}"/>
              </a:ext>
            </a:extLst>
          </p:cNvPr>
          <p:cNvSpPr/>
          <p:nvPr/>
        </p:nvSpPr>
        <p:spPr>
          <a:xfrm>
            <a:off x="3489049" y="898176"/>
            <a:ext cx="175490" cy="1980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5A0672-154B-9089-977E-9B2CB49CC5EE}"/>
              </a:ext>
            </a:extLst>
          </p:cNvPr>
          <p:cNvSpPr txBox="1"/>
          <p:nvPr/>
        </p:nvSpPr>
        <p:spPr>
          <a:xfrm>
            <a:off x="550383" y="1962470"/>
            <a:ext cx="192944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Paul’s Second Missionary Journey</a:t>
            </a:r>
          </a:p>
        </p:txBody>
      </p:sp>
    </p:spTree>
    <p:extLst>
      <p:ext uri="{BB962C8B-B14F-4D97-AF65-F5344CB8AC3E}">
        <p14:creationId xmlns:p14="http://schemas.microsoft.com/office/powerpoint/2010/main" val="194462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15C47C-5CC5-DF8B-15E6-F2AFA9302710}"/>
              </a:ext>
            </a:extLst>
          </p:cNvPr>
          <p:cNvSpPr txBox="1"/>
          <p:nvPr/>
        </p:nvSpPr>
        <p:spPr>
          <a:xfrm>
            <a:off x="453223" y="951839"/>
            <a:ext cx="3151213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TROUBLES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3660726" y="951839"/>
            <a:ext cx="503005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RESPONSE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417E72-FA92-5D69-7C09-BA7FDA90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32568"/>
              </p:ext>
            </p:extLst>
          </p:nvPr>
        </p:nvGraphicFramePr>
        <p:xfrm>
          <a:off x="453224" y="1539587"/>
          <a:ext cx="823755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473">
                  <a:extLst>
                    <a:ext uri="{9D8B030D-6E8A-4147-A177-3AD203B41FA5}">
                      <a16:colId xmlns:a16="http://schemas.microsoft.com/office/drawing/2014/main" val="2506767235"/>
                    </a:ext>
                  </a:extLst>
                </a:gridCol>
                <a:gridCol w="5049079">
                  <a:extLst>
                    <a:ext uri="{9D8B030D-6E8A-4147-A177-3AD203B41FA5}">
                      <a16:colId xmlns:a16="http://schemas.microsoft.com/office/drawing/2014/main" val="1119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IMPRISONED [1:7 &amp; 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ENEMIES [1:15-17]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8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UNCERTAINTY [1:19-26]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SPENT [2:17]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LACK [4:2-14]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2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16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CB93752-B959-8986-0D34-BD22F521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69" y="-67469"/>
            <a:ext cx="9232478" cy="52109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8093F7-C08D-86E3-B3B9-B1C66A4B19AA}"/>
              </a:ext>
            </a:extLst>
          </p:cNvPr>
          <p:cNvSpPr txBox="1"/>
          <p:nvPr/>
        </p:nvSpPr>
        <p:spPr>
          <a:xfrm>
            <a:off x="-21669" y="0"/>
            <a:ext cx="9186759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IMPRISONMENT: 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Ephesus, Caesarea Maritima or Rome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9EF79D-E08C-DAC8-1107-A16A32878882}"/>
              </a:ext>
            </a:extLst>
          </p:cNvPr>
          <p:cNvSpPr/>
          <p:nvPr/>
        </p:nvSpPr>
        <p:spPr>
          <a:xfrm>
            <a:off x="3083005" y="2095691"/>
            <a:ext cx="112681" cy="11960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28D1C6-FABF-3C7B-E2D4-C846D67591D3}"/>
              </a:ext>
            </a:extLst>
          </p:cNvPr>
          <p:cNvSpPr/>
          <p:nvPr/>
        </p:nvSpPr>
        <p:spPr>
          <a:xfrm>
            <a:off x="5081823" y="2696301"/>
            <a:ext cx="112681" cy="11960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6C6ED0-389F-8D4D-EB6F-9B5181C5541C}"/>
              </a:ext>
            </a:extLst>
          </p:cNvPr>
          <p:cNvSpPr/>
          <p:nvPr/>
        </p:nvSpPr>
        <p:spPr>
          <a:xfrm>
            <a:off x="6139196" y="3668833"/>
            <a:ext cx="112681" cy="11960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F03946-4030-7777-DD20-2AFF50E83D3F}"/>
              </a:ext>
            </a:extLst>
          </p:cNvPr>
          <p:cNvSpPr txBox="1"/>
          <p:nvPr/>
        </p:nvSpPr>
        <p:spPr>
          <a:xfrm>
            <a:off x="5194504" y="2532122"/>
            <a:ext cx="1545661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EPHESUS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DB2DA1-AE27-7AB8-D112-0BF2FB300B1B}"/>
              </a:ext>
            </a:extLst>
          </p:cNvPr>
          <p:cNvSpPr txBox="1"/>
          <p:nvPr/>
        </p:nvSpPr>
        <p:spPr>
          <a:xfrm>
            <a:off x="6374426" y="3407223"/>
            <a:ext cx="1921162" cy="8925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CAESAREA 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(MARITIMA)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CD76A-ACCE-3A02-61D2-8441C7D786DA}"/>
              </a:ext>
            </a:extLst>
          </p:cNvPr>
          <p:cNvSpPr txBox="1"/>
          <p:nvPr/>
        </p:nvSpPr>
        <p:spPr>
          <a:xfrm>
            <a:off x="3320142" y="1893885"/>
            <a:ext cx="1119884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5B472-CBFA-5560-8484-9FD390FF39B1}"/>
              </a:ext>
            </a:extLst>
          </p:cNvPr>
          <p:cNvSpPr txBox="1"/>
          <p:nvPr/>
        </p:nvSpPr>
        <p:spPr>
          <a:xfrm>
            <a:off x="6195536" y="4299775"/>
            <a:ext cx="238498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ACTS 23:24-26:32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16862-A041-6E2F-9F44-C2C97E35D60F}"/>
              </a:ext>
            </a:extLst>
          </p:cNvPr>
          <p:cNvSpPr txBox="1"/>
          <p:nvPr/>
        </p:nvSpPr>
        <p:spPr>
          <a:xfrm>
            <a:off x="6852846" y="2581785"/>
            <a:ext cx="123491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ACTS 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F59F3D-5109-D2C3-717C-C6C2627798DE}"/>
              </a:ext>
            </a:extLst>
          </p:cNvPr>
          <p:cNvSpPr txBox="1"/>
          <p:nvPr/>
        </p:nvSpPr>
        <p:spPr>
          <a:xfrm>
            <a:off x="4464367" y="1924662"/>
            <a:ext cx="198356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ACTS 29:11-31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00CA6BC-D0E1-6546-7CE4-0615D57A18EF}"/>
              </a:ext>
            </a:extLst>
          </p:cNvPr>
          <p:cNvSpPr/>
          <p:nvPr/>
        </p:nvSpPr>
        <p:spPr>
          <a:xfrm>
            <a:off x="3586038" y="3250976"/>
            <a:ext cx="1119884" cy="461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2-3 years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F06301-FB2C-EAB1-E6D2-CD9F9F928602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4705922" y="3055342"/>
            <a:ext cx="488582" cy="42646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9A05E8-8009-FAF8-9687-DAD65E0C3E4E}"/>
              </a:ext>
            </a:extLst>
          </p:cNvPr>
          <p:cNvCxnSpPr>
            <a:cxnSpLocks/>
          </p:cNvCxnSpPr>
          <p:nvPr/>
        </p:nvCxnSpPr>
        <p:spPr>
          <a:xfrm>
            <a:off x="4705922" y="3481809"/>
            <a:ext cx="1668504" cy="47763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9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3660726" y="951839"/>
            <a:ext cx="503005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RESPONSE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417E72-FA92-5D69-7C09-BA7FDA904B5C}"/>
              </a:ext>
            </a:extLst>
          </p:cNvPr>
          <p:cNvGraphicFramePr>
            <a:graphicFrameLocks noGrp="1"/>
          </p:cNvGraphicFramePr>
          <p:nvPr/>
        </p:nvGraphicFramePr>
        <p:xfrm>
          <a:off x="453224" y="1539587"/>
          <a:ext cx="823755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473">
                  <a:extLst>
                    <a:ext uri="{9D8B030D-6E8A-4147-A177-3AD203B41FA5}">
                      <a16:colId xmlns:a16="http://schemas.microsoft.com/office/drawing/2014/main" val="2506767235"/>
                    </a:ext>
                  </a:extLst>
                </a:gridCol>
                <a:gridCol w="5049079">
                  <a:extLst>
                    <a:ext uri="{9D8B030D-6E8A-4147-A177-3AD203B41FA5}">
                      <a16:colId xmlns:a16="http://schemas.microsoft.com/office/drawing/2014/main" val="1119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IMPRISONED [1:7 &amp; 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ENEMIES [1:15-17]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8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UNCERTAINTY [1:19-26]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SPENT [2:17]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LACK [4:2-14]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2892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B363289-32FF-F4AB-E72E-68933315D6F0}"/>
              </a:ext>
            </a:extLst>
          </p:cNvPr>
          <p:cNvSpPr/>
          <p:nvPr/>
        </p:nvSpPr>
        <p:spPr>
          <a:xfrm>
            <a:off x="2882723" y="2387084"/>
            <a:ext cx="337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i.redd.it</a:t>
            </a:r>
            <a:r>
              <a:rPr lang="en-US" dirty="0"/>
              <a:t>/dsyr567vli291.jpg</a:t>
            </a:r>
          </a:p>
        </p:txBody>
      </p:sp>
      <p:pic>
        <p:nvPicPr>
          <p:cNvPr id="10" name="Picture 9" descr="A picture containing text, outdoor, water, nature&#10;&#10;Description automatically generated">
            <a:extLst>
              <a:ext uri="{FF2B5EF4-FFF2-40B4-BE49-F238E27FC236}">
                <a16:creationId xmlns:a16="http://schemas.microsoft.com/office/drawing/2014/main" id="{512E8497-A1E3-61B0-04DF-17C5B7855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" t="1054" r="-479" b="45782"/>
          <a:stretch/>
        </p:blipFill>
        <p:spPr>
          <a:xfrm>
            <a:off x="3136598" y="356188"/>
            <a:ext cx="5699057" cy="35090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8093F7-C08D-86E3-B3B9-B1C66A4B19AA}"/>
              </a:ext>
            </a:extLst>
          </p:cNvPr>
          <p:cNvSpPr txBox="1"/>
          <p:nvPr/>
        </p:nvSpPr>
        <p:spPr>
          <a:xfrm>
            <a:off x="384471" y="344699"/>
            <a:ext cx="2498252" cy="3477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IMPRISONMENT</a:t>
            </a:r>
          </a:p>
          <a:p>
            <a:pPr algn="ctr"/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Ephesus</a:t>
            </a:r>
          </a:p>
          <a:p>
            <a:pPr algn="ctr"/>
            <a:endParaRPr lang="en-US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Rome</a:t>
            </a:r>
          </a:p>
          <a:p>
            <a:pPr algn="ctr"/>
            <a:endParaRPr lang="en-US" sz="1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Caesarea Maritima</a:t>
            </a:r>
          </a:p>
          <a:p>
            <a:pPr algn="ctr"/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383F93-5FEA-8AC9-23C5-FEC5A1A22E4A}"/>
              </a:ext>
            </a:extLst>
          </p:cNvPr>
          <p:cNvSpPr/>
          <p:nvPr/>
        </p:nvSpPr>
        <p:spPr>
          <a:xfrm>
            <a:off x="2882723" y="344699"/>
            <a:ext cx="253875" cy="3631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172A00-B8B6-0E60-0F38-CB31FB488750}"/>
              </a:ext>
            </a:extLst>
          </p:cNvPr>
          <p:cNvSpPr txBox="1"/>
          <p:nvPr/>
        </p:nvSpPr>
        <p:spPr>
          <a:xfrm>
            <a:off x="3145901" y="344699"/>
            <a:ext cx="5613628" cy="4282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CAESAREA MARITIMA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191410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15C47C-5CC5-DF8B-15E6-F2AFA9302710}"/>
              </a:ext>
            </a:extLst>
          </p:cNvPr>
          <p:cNvSpPr txBox="1"/>
          <p:nvPr/>
        </p:nvSpPr>
        <p:spPr>
          <a:xfrm>
            <a:off x="453223" y="951839"/>
            <a:ext cx="3151213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TROUBLES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3660726" y="951839"/>
            <a:ext cx="503005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RESPONSE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417E72-FA92-5D69-7C09-BA7FDA90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797956"/>
              </p:ext>
            </p:extLst>
          </p:nvPr>
        </p:nvGraphicFramePr>
        <p:xfrm>
          <a:off x="453224" y="1539587"/>
          <a:ext cx="823755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473">
                  <a:extLst>
                    <a:ext uri="{9D8B030D-6E8A-4147-A177-3AD203B41FA5}">
                      <a16:colId xmlns:a16="http://schemas.microsoft.com/office/drawing/2014/main" val="2506767235"/>
                    </a:ext>
                  </a:extLst>
                </a:gridCol>
                <a:gridCol w="5049079">
                  <a:extLst>
                    <a:ext uri="{9D8B030D-6E8A-4147-A177-3AD203B41FA5}">
                      <a16:colId xmlns:a16="http://schemas.microsoft.com/office/drawing/2014/main" val="1119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IMPRISONED [1:7 &amp; 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Looked for what God was doing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ENEMIES [1:15-17]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8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UNCERTAINTY [1:19-26]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SPENT [2:17]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LACK [4:2-14]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2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556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15C47C-5CC5-DF8B-15E6-F2AFA9302710}"/>
              </a:ext>
            </a:extLst>
          </p:cNvPr>
          <p:cNvSpPr txBox="1"/>
          <p:nvPr/>
        </p:nvSpPr>
        <p:spPr>
          <a:xfrm>
            <a:off x="453223" y="951839"/>
            <a:ext cx="3151213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TROUBLES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3660726" y="951839"/>
            <a:ext cx="503005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RESPONSE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417E72-FA92-5D69-7C09-BA7FDA90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95202"/>
              </p:ext>
            </p:extLst>
          </p:nvPr>
        </p:nvGraphicFramePr>
        <p:xfrm>
          <a:off x="453224" y="1539587"/>
          <a:ext cx="823755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473">
                  <a:extLst>
                    <a:ext uri="{9D8B030D-6E8A-4147-A177-3AD203B41FA5}">
                      <a16:colId xmlns:a16="http://schemas.microsoft.com/office/drawing/2014/main" val="2506767235"/>
                    </a:ext>
                  </a:extLst>
                </a:gridCol>
                <a:gridCol w="5049079">
                  <a:extLst>
                    <a:ext uri="{9D8B030D-6E8A-4147-A177-3AD203B41FA5}">
                      <a16:colId xmlns:a16="http://schemas.microsoft.com/office/drawing/2014/main" val="1119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IMPRISONED [1:7 &amp; 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Looked for what God was doing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ENEMIES [1:15-17]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Relinquished personal ambition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8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UNCERTAINTY [1:19-26]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SPENT [2:17]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LACK [4:2-14]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2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12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Philippians 1:12-27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565287" y="834161"/>
            <a:ext cx="80134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The former preach Christ out of selfish ambition, not sincerely, supposing that they can stir up trouble for me while I am in chains.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But what does it matter? The important thing is that in every way, whether from false motives or true, Christ is preached. And because of this I rejoice.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Yes, and I will continue to rejoice, for I know that through your prayers and the help given by the Spirit of Jesus Christ, what has happened to me will turn out for my deliverance. </a:t>
            </a:r>
          </a:p>
        </p:txBody>
      </p:sp>
    </p:spTree>
    <p:extLst>
      <p:ext uri="{BB962C8B-B14F-4D97-AF65-F5344CB8AC3E}">
        <p14:creationId xmlns:p14="http://schemas.microsoft.com/office/powerpoint/2010/main" val="1070445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15C47C-5CC5-DF8B-15E6-F2AFA9302710}"/>
              </a:ext>
            </a:extLst>
          </p:cNvPr>
          <p:cNvSpPr txBox="1"/>
          <p:nvPr/>
        </p:nvSpPr>
        <p:spPr>
          <a:xfrm>
            <a:off x="453223" y="951839"/>
            <a:ext cx="3151213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TROUBLES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3660726" y="951839"/>
            <a:ext cx="503005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RESPONSE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417E72-FA92-5D69-7C09-BA7FDA90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88799"/>
              </p:ext>
            </p:extLst>
          </p:nvPr>
        </p:nvGraphicFramePr>
        <p:xfrm>
          <a:off x="453224" y="1539587"/>
          <a:ext cx="823755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473">
                  <a:extLst>
                    <a:ext uri="{9D8B030D-6E8A-4147-A177-3AD203B41FA5}">
                      <a16:colId xmlns:a16="http://schemas.microsoft.com/office/drawing/2014/main" val="2506767235"/>
                    </a:ext>
                  </a:extLst>
                </a:gridCol>
                <a:gridCol w="5049079">
                  <a:extLst>
                    <a:ext uri="{9D8B030D-6E8A-4147-A177-3AD203B41FA5}">
                      <a16:colId xmlns:a16="http://schemas.microsoft.com/office/drawing/2014/main" val="1119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IMPRISONED [1:7 &amp; 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Looked for what God was doing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ENEMIES [1:15-17]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Relinquished personal ambition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8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UNCERTAINTY [1:19-26]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Aimed to please God, whatever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SPENT [2:17]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LACK [4:2-14]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2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694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15C47C-5CC5-DF8B-15E6-F2AFA9302710}"/>
              </a:ext>
            </a:extLst>
          </p:cNvPr>
          <p:cNvSpPr txBox="1"/>
          <p:nvPr/>
        </p:nvSpPr>
        <p:spPr>
          <a:xfrm>
            <a:off x="453223" y="951839"/>
            <a:ext cx="3151213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TROUBLES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3660726" y="951839"/>
            <a:ext cx="503005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RESPONSE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417E72-FA92-5D69-7C09-BA7FDA90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77710"/>
              </p:ext>
            </p:extLst>
          </p:nvPr>
        </p:nvGraphicFramePr>
        <p:xfrm>
          <a:off x="453224" y="1539587"/>
          <a:ext cx="823755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473">
                  <a:extLst>
                    <a:ext uri="{9D8B030D-6E8A-4147-A177-3AD203B41FA5}">
                      <a16:colId xmlns:a16="http://schemas.microsoft.com/office/drawing/2014/main" val="2506767235"/>
                    </a:ext>
                  </a:extLst>
                </a:gridCol>
                <a:gridCol w="5049079">
                  <a:extLst>
                    <a:ext uri="{9D8B030D-6E8A-4147-A177-3AD203B41FA5}">
                      <a16:colId xmlns:a16="http://schemas.microsoft.com/office/drawing/2014/main" val="1119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IMPRISONED [1:7 &amp; 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Looked for what God was doing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ENEMIES [1:15-17]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Relinquished personal ambition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8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UNCERTAINTY [1:19-26]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Aimed to please God, whatever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SPENT [2:17]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Rejoiced at giving himself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LACK [4:2-14]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2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46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15C47C-5CC5-DF8B-15E6-F2AFA9302710}"/>
              </a:ext>
            </a:extLst>
          </p:cNvPr>
          <p:cNvSpPr txBox="1"/>
          <p:nvPr/>
        </p:nvSpPr>
        <p:spPr>
          <a:xfrm>
            <a:off x="453223" y="951839"/>
            <a:ext cx="3151213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TROUBLES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3660726" y="951839"/>
            <a:ext cx="503005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PAUL’S RESPONSE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417E72-FA92-5D69-7C09-BA7FDA90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26524"/>
              </p:ext>
            </p:extLst>
          </p:nvPr>
        </p:nvGraphicFramePr>
        <p:xfrm>
          <a:off x="453224" y="1539587"/>
          <a:ext cx="823755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473">
                  <a:extLst>
                    <a:ext uri="{9D8B030D-6E8A-4147-A177-3AD203B41FA5}">
                      <a16:colId xmlns:a16="http://schemas.microsoft.com/office/drawing/2014/main" val="2506767235"/>
                    </a:ext>
                  </a:extLst>
                </a:gridCol>
                <a:gridCol w="5049079">
                  <a:extLst>
                    <a:ext uri="{9D8B030D-6E8A-4147-A177-3AD203B41FA5}">
                      <a16:colId xmlns:a16="http://schemas.microsoft.com/office/drawing/2014/main" val="1119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IMPRISONED [1:7 &amp; 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Looked for what God was doing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ENEMIES [1:15-17]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Relinquished personal ambition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8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UNCERTAINTY [1:19-26]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Aimed to please God, whatever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SPENT [2:17]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Rejoiced at giving himself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LACK [4:2-14]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Found contentment in Christ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2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992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453224" y="952152"/>
            <a:ext cx="823755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   OUR RESPONSE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417E72-FA92-5D69-7C09-BA7FDA90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73921"/>
              </p:ext>
            </p:extLst>
          </p:nvPr>
        </p:nvGraphicFramePr>
        <p:xfrm>
          <a:off x="453224" y="1539587"/>
          <a:ext cx="823755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048">
                  <a:extLst>
                    <a:ext uri="{9D8B030D-6E8A-4147-A177-3AD203B41FA5}">
                      <a16:colId xmlns:a16="http://schemas.microsoft.com/office/drawing/2014/main" val="2506767235"/>
                    </a:ext>
                  </a:extLst>
                </a:gridCol>
                <a:gridCol w="5371504">
                  <a:extLst>
                    <a:ext uri="{9D8B030D-6E8A-4147-A177-3AD203B41FA5}">
                      <a16:colId xmlns:a16="http://schemas.microsoft.com/office/drawing/2014/main" val="1119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Try to find what God is doing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Don’t worry about others view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8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Aim to please God, whatever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Rejoice, despite circumstances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Find your safe place in trusting God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289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15C47C-5CC5-DF8B-15E6-F2AFA9302710}"/>
              </a:ext>
            </a:extLst>
          </p:cNvPr>
          <p:cNvSpPr txBox="1"/>
          <p:nvPr/>
        </p:nvSpPr>
        <p:spPr>
          <a:xfrm>
            <a:off x="453224" y="1604625"/>
            <a:ext cx="2767792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OUR </a:t>
            </a:r>
          </a:p>
          <a:p>
            <a:pPr algn="ctr"/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TROUBLES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182AF6F-3469-8A05-C8BF-F2EF06EC61A7}"/>
              </a:ext>
            </a:extLst>
          </p:cNvPr>
          <p:cNvSpPr/>
          <p:nvPr/>
        </p:nvSpPr>
        <p:spPr>
          <a:xfrm>
            <a:off x="3337560" y="1993392"/>
            <a:ext cx="5353216" cy="1984595"/>
          </a:xfrm>
          <a:prstGeom prst="roundRect">
            <a:avLst/>
          </a:prstGeom>
          <a:solidFill>
            <a:srgbClr val="35829C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i="1" dirty="0"/>
              <a:t>if any of you lacks wisdom, you should ask God, who gives generously to all without finding fault, and it will be given to you.  </a:t>
            </a:r>
            <a:r>
              <a:rPr lang="en-AU" sz="2600" i="1" dirty="0"/>
              <a:t>				      </a:t>
            </a:r>
            <a:r>
              <a:rPr lang="en-AU" sz="2000" dirty="0">
                <a:solidFill>
                  <a:schemeClr val="bg1">
                    <a:lumMod val="85000"/>
                  </a:schemeClr>
                </a:solidFill>
              </a:rPr>
              <a:t>[JAMES 1:5]</a:t>
            </a:r>
          </a:p>
        </p:txBody>
      </p:sp>
    </p:spTree>
    <p:extLst>
      <p:ext uri="{BB962C8B-B14F-4D97-AF65-F5344CB8AC3E}">
        <p14:creationId xmlns:p14="http://schemas.microsoft.com/office/powerpoint/2010/main" val="233349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453224" y="952152"/>
            <a:ext cx="823755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   OUR RESPONSE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417E72-FA92-5D69-7C09-BA7FDA90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46252"/>
              </p:ext>
            </p:extLst>
          </p:nvPr>
        </p:nvGraphicFramePr>
        <p:xfrm>
          <a:off x="453224" y="1539587"/>
          <a:ext cx="823755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048">
                  <a:extLst>
                    <a:ext uri="{9D8B030D-6E8A-4147-A177-3AD203B41FA5}">
                      <a16:colId xmlns:a16="http://schemas.microsoft.com/office/drawing/2014/main" val="2506767235"/>
                    </a:ext>
                  </a:extLst>
                </a:gridCol>
                <a:gridCol w="5371504">
                  <a:extLst>
                    <a:ext uri="{9D8B030D-6E8A-4147-A177-3AD203B41FA5}">
                      <a16:colId xmlns:a16="http://schemas.microsoft.com/office/drawing/2014/main" val="1119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Try to find what God is doing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Don’t worry about reputation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8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Aim to please God, whatever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Rejoice, despite circumstances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Find your safe place in trusting God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289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15C47C-5CC5-DF8B-15E6-F2AFA9302710}"/>
              </a:ext>
            </a:extLst>
          </p:cNvPr>
          <p:cNvSpPr txBox="1"/>
          <p:nvPr/>
        </p:nvSpPr>
        <p:spPr>
          <a:xfrm>
            <a:off x="453224" y="1604625"/>
            <a:ext cx="2767792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44727"/>
          </a:effectLst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OUR </a:t>
            </a:r>
          </a:p>
          <a:p>
            <a:pPr algn="ctr"/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TROUBLES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92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453224" y="952152"/>
            <a:ext cx="823755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   OUR RESPONSE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417E72-FA92-5D69-7C09-BA7FDA90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89860"/>
              </p:ext>
            </p:extLst>
          </p:nvPr>
        </p:nvGraphicFramePr>
        <p:xfrm>
          <a:off x="453224" y="1539587"/>
          <a:ext cx="823755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048">
                  <a:extLst>
                    <a:ext uri="{9D8B030D-6E8A-4147-A177-3AD203B41FA5}">
                      <a16:colId xmlns:a16="http://schemas.microsoft.com/office/drawing/2014/main" val="2506767235"/>
                    </a:ext>
                  </a:extLst>
                </a:gridCol>
                <a:gridCol w="5371504">
                  <a:extLst>
                    <a:ext uri="{9D8B030D-6E8A-4147-A177-3AD203B41FA5}">
                      <a16:colId xmlns:a16="http://schemas.microsoft.com/office/drawing/2014/main" val="1119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Try to find what God is doing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Don’t worry about reputation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8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Keep pressing on with pleasing God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Rejoice, despite circumstances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Find your safe place in trusting God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289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15C47C-5CC5-DF8B-15E6-F2AFA9302710}"/>
              </a:ext>
            </a:extLst>
          </p:cNvPr>
          <p:cNvSpPr txBox="1"/>
          <p:nvPr/>
        </p:nvSpPr>
        <p:spPr>
          <a:xfrm>
            <a:off x="453224" y="1604625"/>
            <a:ext cx="2767792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OUR </a:t>
            </a:r>
          </a:p>
          <a:p>
            <a:pPr algn="ctr"/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TROUBLES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8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453224" y="952152"/>
            <a:ext cx="823755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   OUR RESPONSE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417E72-FA92-5D69-7C09-BA7FDA90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00349"/>
              </p:ext>
            </p:extLst>
          </p:nvPr>
        </p:nvGraphicFramePr>
        <p:xfrm>
          <a:off x="453224" y="1539587"/>
          <a:ext cx="823755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048">
                  <a:extLst>
                    <a:ext uri="{9D8B030D-6E8A-4147-A177-3AD203B41FA5}">
                      <a16:colId xmlns:a16="http://schemas.microsoft.com/office/drawing/2014/main" val="2506767235"/>
                    </a:ext>
                  </a:extLst>
                </a:gridCol>
                <a:gridCol w="5371504">
                  <a:extLst>
                    <a:ext uri="{9D8B030D-6E8A-4147-A177-3AD203B41FA5}">
                      <a16:colId xmlns:a16="http://schemas.microsoft.com/office/drawing/2014/main" val="1119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Try to find what God is doing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Don’t worry about reputation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8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Keep pressing on with pleasing God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Rejoice, despite circumstances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Find your safe place in trusting God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289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15C47C-5CC5-DF8B-15E6-F2AFA9302710}"/>
              </a:ext>
            </a:extLst>
          </p:cNvPr>
          <p:cNvSpPr txBox="1"/>
          <p:nvPr/>
        </p:nvSpPr>
        <p:spPr>
          <a:xfrm>
            <a:off x="453224" y="1604625"/>
            <a:ext cx="2767792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OUR </a:t>
            </a:r>
          </a:p>
          <a:p>
            <a:pPr algn="ctr"/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TROUBLES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ECCA562-B305-31D9-4341-A0C4188FDB4C}"/>
              </a:ext>
            </a:extLst>
          </p:cNvPr>
          <p:cNvSpPr/>
          <p:nvPr/>
        </p:nvSpPr>
        <p:spPr>
          <a:xfrm>
            <a:off x="3279288" y="3319273"/>
            <a:ext cx="5353216" cy="1234440"/>
          </a:xfrm>
          <a:prstGeom prst="roundRect">
            <a:avLst/>
          </a:prstGeom>
          <a:solidFill>
            <a:srgbClr val="35829C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i="1" dirty="0"/>
              <a:t>give thanks in all circumstances; for this is God’s will for you in Christ Jesus</a:t>
            </a:r>
            <a:r>
              <a:rPr lang="en-AU" sz="2400" dirty="0"/>
              <a:t>.</a:t>
            </a:r>
            <a:r>
              <a:rPr lang="en-AU" sz="2600" i="1" dirty="0"/>
              <a:t>				                                  </a:t>
            </a:r>
            <a:r>
              <a:rPr lang="en-AU" sz="2000" dirty="0">
                <a:solidFill>
                  <a:schemeClr val="bg1">
                    <a:lumMod val="85000"/>
                  </a:schemeClr>
                </a:solidFill>
              </a:rPr>
              <a:t>[1 THESS. 5:18]</a:t>
            </a:r>
          </a:p>
        </p:txBody>
      </p:sp>
    </p:spTree>
    <p:extLst>
      <p:ext uri="{BB962C8B-B14F-4D97-AF65-F5344CB8AC3E}">
        <p14:creationId xmlns:p14="http://schemas.microsoft.com/office/powerpoint/2010/main" val="92212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453224" y="952152"/>
            <a:ext cx="823755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   OUR RESPONSE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D417E72-FA92-5D69-7C09-BA7FDA904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033361"/>
              </p:ext>
            </p:extLst>
          </p:nvPr>
        </p:nvGraphicFramePr>
        <p:xfrm>
          <a:off x="453224" y="1539587"/>
          <a:ext cx="823755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048">
                  <a:extLst>
                    <a:ext uri="{9D8B030D-6E8A-4147-A177-3AD203B41FA5}">
                      <a16:colId xmlns:a16="http://schemas.microsoft.com/office/drawing/2014/main" val="2506767235"/>
                    </a:ext>
                  </a:extLst>
                </a:gridCol>
                <a:gridCol w="5371504">
                  <a:extLst>
                    <a:ext uri="{9D8B030D-6E8A-4147-A177-3AD203B41FA5}">
                      <a16:colId xmlns:a16="http://schemas.microsoft.com/office/drawing/2014/main" val="1119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Try to find what God is doing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7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Don’t worry about reputation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8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Keep pressing on with pleasing God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75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Rejoice, despite circumstances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Find your safe place in trusting God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289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15C47C-5CC5-DF8B-15E6-F2AFA9302710}"/>
              </a:ext>
            </a:extLst>
          </p:cNvPr>
          <p:cNvSpPr txBox="1"/>
          <p:nvPr/>
        </p:nvSpPr>
        <p:spPr>
          <a:xfrm>
            <a:off x="453224" y="1604625"/>
            <a:ext cx="2767792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OUR </a:t>
            </a:r>
          </a:p>
          <a:p>
            <a:pPr algn="ctr"/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TROUBLES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06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0EA0FD-37DB-2378-E9BA-A207DD30F7B2}"/>
              </a:ext>
            </a:extLst>
          </p:cNvPr>
          <p:cNvSpPr txBox="1"/>
          <p:nvPr/>
        </p:nvSpPr>
        <p:spPr>
          <a:xfrm>
            <a:off x="2123992" y="907385"/>
            <a:ext cx="4896016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TROUBLES ARE NORMAL</a:t>
            </a:r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5C47C-5CC5-DF8B-15E6-F2AFA9302710}"/>
              </a:ext>
            </a:extLst>
          </p:cNvPr>
          <p:cNvSpPr txBox="1"/>
          <p:nvPr/>
        </p:nvSpPr>
        <p:spPr>
          <a:xfrm>
            <a:off x="1367624" y="1842369"/>
            <a:ext cx="2509432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LIVE UNDER THEIR CONTROL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C26D0-9B54-97F7-49AA-C710C95B1E42}"/>
              </a:ext>
            </a:extLst>
          </p:cNvPr>
          <p:cNvSpPr txBox="1"/>
          <p:nvPr/>
        </p:nvSpPr>
        <p:spPr>
          <a:xfrm>
            <a:off x="5266946" y="1842369"/>
            <a:ext cx="2509432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LIVE WITH THEM IN FAITH</a:t>
            </a:r>
          </a:p>
          <a:p>
            <a:pPr algn="ctr"/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0D6FC2-8E67-8A91-626D-1E5B33F2FCFF}"/>
              </a:ext>
            </a:extLst>
          </p:cNvPr>
          <p:cNvSpPr/>
          <p:nvPr/>
        </p:nvSpPr>
        <p:spPr>
          <a:xfrm>
            <a:off x="3401568" y="2462022"/>
            <a:ext cx="2130552" cy="1234440"/>
          </a:xfrm>
          <a:prstGeom prst="roundRect">
            <a:avLst/>
          </a:prstGeom>
          <a:solidFill>
            <a:srgbClr val="35829C"/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/>
              <a:t>CHOOSE</a:t>
            </a:r>
            <a:endParaRPr lang="en-A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6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Philippians 1:12-27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723548" y="805070"/>
            <a:ext cx="80134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I eagerly expect and hope that I will in no way be ashamed, but will have sufficient courage so that now as always Christ will be exalted in my body, whether by life or by death.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For to me, to live is Christ and to die is gain.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If I am to go on living in the body, this will mean fruitful labor for me. Yet what shall I choose? I do not know!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I am torn between the two: I desire to depart and be with Christ, which is better by far;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but it is more necessary for you that I remain in the body. </a:t>
            </a:r>
          </a:p>
        </p:txBody>
      </p:sp>
    </p:spTree>
    <p:extLst>
      <p:ext uri="{BB962C8B-B14F-4D97-AF65-F5344CB8AC3E}">
        <p14:creationId xmlns:p14="http://schemas.microsoft.com/office/powerpoint/2010/main" val="169378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Philippians 1:12-27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723548" y="805070"/>
            <a:ext cx="80134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Convinced of this, I know that I will remain, and I will continue with all of you for your progress and joy in the faith,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so that through my being with you again your joy in Christ Jesus will overflow on account of me. </a:t>
            </a:r>
            <a:r>
              <a:rPr lang="en-US" sz="135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Whatever happens, conduct yourselves in a manner worthy of the gospel of Christ. </a:t>
            </a:r>
          </a:p>
        </p:txBody>
      </p:sp>
    </p:spTree>
    <p:extLst>
      <p:ext uri="{BB962C8B-B14F-4D97-AF65-F5344CB8AC3E}">
        <p14:creationId xmlns:p14="http://schemas.microsoft.com/office/powerpoint/2010/main" val="198935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99F5-F819-D402-04F8-15A8E2238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0D24E-EBB2-3C28-DF73-B8B91B585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2E4A6C9-13A7-296F-C18D-3761D6074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D84A7-A051-7719-D0DF-064ECB9E24F7}"/>
              </a:ext>
            </a:extLst>
          </p:cNvPr>
          <p:cNvSpPr txBox="1"/>
          <p:nvPr/>
        </p:nvSpPr>
        <p:spPr>
          <a:xfrm>
            <a:off x="1960323" y="0"/>
            <a:ext cx="522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EAA52"/>
                </a:solidFill>
                <a:latin typeface="Britannic Bold" panose="020B0903060703020204" pitchFamily="34" charset="0"/>
              </a:rPr>
              <a:t>Peter Keep – 10/07/2022</a:t>
            </a:r>
            <a:endParaRPr lang="en-AU" sz="2400" dirty="0">
              <a:solidFill>
                <a:srgbClr val="CEAA52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0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05597EA-4D32-610F-18CD-3D7D0B91C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400D24E-EBB2-3C28-DF73-B8B91B585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517" y="324087"/>
            <a:ext cx="8452236" cy="4462597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			Paul and the Philippians’ mature faith </a:t>
            </a:r>
          </a:p>
          <a:p>
            <a:pPr algn="l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			are examples to learn from</a:t>
            </a:r>
            <a:r>
              <a:rPr lang="en-US" sz="2400" dirty="0">
                <a:solidFill>
                  <a:srgbClr val="506A57"/>
                </a:solidFill>
              </a:rPr>
              <a:t>.</a:t>
            </a:r>
            <a:endParaRPr lang="en-US" dirty="0">
              <a:solidFill>
                <a:srgbClr val="506A57"/>
              </a:solidFill>
            </a:endParaRPr>
          </a:p>
          <a:p>
            <a:pPr algn="l"/>
            <a:endParaRPr lang="en-US" sz="500" b="1" dirty="0">
              <a:solidFill>
                <a:srgbClr val="257557"/>
              </a:solidFill>
            </a:endParaRPr>
          </a:p>
          <a:p>
            <a:pPr algn="l"/>
            <a:r>
              <a:rPr lang="en-US" sz="2400" b="1" dirty="0">
                <a:solidFill>
                  <a:srgbClr val="257557"/>
                </a:solidFill>
              </a:rPr>
              <a:t>Paul desired their maturity </a:t>
            </a:r>
          </a:p>
          <a:p>
            <a:pPr algn="l"/>
            <a:r>
              <a:rPr lang="en-AU" sz="2400" i="1" dirty="0"/>
              <a:t>began a good work in you will carry it on to completion </a:t>
            </a:r>
            <a:r>
              <a:rPr lang="en-AU" sz="2200" dirty="0">
                <a:solidFill>
                  <a:schemeClr val="bg1">
                    <a:lumMod val="50000"/>
                  </a:schemeClr>
                </a:solidFill>
              </a:rPr>
              <a:t>[1:6]</a:t>
            </a:r>
          </a:p>
          <a:p>
            <a:pPr algn="l"/>
            <a:r>
              <a:rPr lang="en-AU" sz="2400" i="1" dirty="0"/>
              <a:t>able to discern what is best and may be pure &amp; blameless </a:t>
            </a:r>
            <a:r>
              <a:rPr lang="en-AU" sz="2200" dirty="0">
                <a:solidFill>
                  <a:schemeClr val="bg1">
                    <a:lumMod val="50000"/>
                  </a:schemeClr>
                </a:solidFill>
              </a:rPr>
              <a:t>[1:10]</a:t>
            </a:r>
          </a:p>
          <a:p>
            <a:pPr algn="l"/>
            <a:r>
              <a:rPr lang="en-AU" sz="2400" i="1" dirty="0"/>
              <a:t>conduct yourselves in a manner worthy of the gospel </a:t>
            </a:r>
            <a:r>
              <a:rPr lang="en-AU" sz="2200" dirty="0">
                <a:solidFill>
                  <a:schemeClr val="bg1">
                    <a:lumMod val="50000"/>
                  </a:schemeClr>
                </a:solidFill>
              </a:rPr>
              <a:t>[1:27]</a:t>
            </a:r>
          </a:p>
          <a:p>
            <a:pPr algn="l"/>
            <a:r>
              <a:rPr lang="en-AU" sz="2400" i="1" dirty="0"/>
              <a:t>continue to work out your salvation with fear and trembling </a:t>
            </a:r>
            <a:r>
              <a:rPr lang="en-AU" sz="2200" dirty="0">
                <a:solidFill>
                  <a:schemeClr val="bg1">
                    <a:lumMod val="50000"/>
                  </a:schemeClr>
                </a:solidFill>
              </a:rPr>
              <a:t>[2:12]</a:t>
            </a:r>
          </a:p>
          <a:p>
            <a:pPr algn="l"/>
            <a:r>
              <a:rPr lang="en-AU" sz="2400" i="1" dirty="0"/>
              <a:t>so that you may become blameless and pure </a:t>
            </a:r>
            <a:r>
              <a:rPr lang="en-AU" sz="2200" dirty="0">
                <a:solidFill>
                  <a:schemeClr val="bg1">
                    <a:lumMod val="50000"/>
                  </a:schemeClr>
                </a:solidFill>
              </a:rPr>
              <a:t>[2:14-15]</a:t>
            </a:r>
          </a:p>
          <a:p>
            <a:pPr algn="l"/>
            <a:r>
              <a:rPr lang="en-AU" sz="2400" i="1" dirty="0"/>
              <a:t>let us live up to what we have already attained</a:t>
            </a:r>
            <a:r>
              <a:rPr lang="en-AU" sz="2400" dirty="0"/>
              <a:t>. </a:t>
            </a:r>
            <a:r>
              <a:rPr lang="en-AU" sz="2200" dirty="0">
                <a:solidFill>
                  <a:schemeClr val="bg1">
                    <a:lumMod val="50000"/>
                  </a:schemeClr>
                </a:solidFill>
              </a:rPr>
              <a:t>[3:16]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87E44-0E7A-ED82-13C9-C07F98975342}"/>
              </a:ext>
            </a:extLst>
          </p:cNvPr>
          <p:cNvSpPr txBox="1"/>
          <p:nvPr/>
        </p:nvSpPr>
        <p:spPr>
          <a:xfrm>
            <a:off x="405518" y="324087"/>
            <a:ext cx="1574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7557"/>
                </a:solidFill>
              </a:rPr>
              <a:t>MARKS OF MATURITY</a:t>
            </a: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57B7D9-4B9B-968C-AB4A-96FD9A756514}"/>
              </a:ext>
            </a:extLst>
          </p:cNvPr>
          <p:cNvCxnSpPr/>
          <p:nvPr/>
        </p:nvCxnSpPr>
        <p:spPr>
          <a:xfrm>
            <a:off x="2011282" y="449646"/>
            <a:ext cx="0" cy="588397"/>
          </a:xfrm>
          <a:prstGeom prst="line">
            <a:avLst/>
          </a:prstGeom>
          <a:ln w="60325">
            <a:solidFill>
              <a:srgbClr val="257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1DC4675-9292-55A4-10DE-8B65B080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A399F5-F819-D402-04F8-15A8E2238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536" y="2368820"/>
            <a:ext cx="3282696" cy="1790700"/>
          </a:xfrm>
        </p:spPr>
        <p:txBody>
          <a:bodyPr>
            <a:noAutofit/>
          </a:bodyPr>
          <a:lstStyle/>
          <a:p>
            <a:r>
              <a:rPr lang="en-US" sz="4000" dirty="0"/>
              <a:t>* Christian a </a:t>
            </a:r>
            <a:br>
              <a:rPr lang="en-US" sz="4000" dirty="0"/>
            </a:br>
            <a:r>
              <a:rPr lang="en-US" sz="4000" dirty="0"/>
              <a:t>long time </a:t>
            </a:r>
            <a:br>
              <a:rPr lang="en-US" sz="4000" dirty="0"/>
            </a:br>
            <a:r>
              <a:rPr lang="en-US" sz="4000" dirty="0"/>
              <a:t>* Big Bible knowledge</a:t>
            </a:r>
            <a:br>
              <a:rPr lang="en-US" sz="4000" dirty="0"/>
            </a:br>
            <a:r>
              <a:rPr lang="en-US" sz="4000" dirty="0"/>
              <a:t>* Served a lot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2E4A6C9-13A7-296F-C18D-3761D6074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00" t="38933" r="19901" b="45067"/>
          <a:stretch/>
        </p:blipFill>
        <p:spPr>
          <a:xfrm>
            <a:off x="1645920" y="201168"/>
            <a:ext cx="5614416" cy="8229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BB552E2-55B6-E108-94D7-95CA6619BB61}"/>
              </a:ext>
            </a:extLst>
          </p:cNvPr>
          <p:cNvSpPr txBox="1">
            <a:spLocks/>
          </p:cNvSpPr>
          <p:nvPr/>
        </p:nvSpPr>
        <p:spPr>
          <a:xfrm>
            <a:off x="4572000" y="1801892"/>
            <a:ext cx="4142232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Putting into practice what         we know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AC4F5-B2E5-A923-CE13-0C7A40189988}"/>
              </a:ext>
            </a:extLst>
          </p:cNvPr>
          <p:cNvSpPr txBox="1"/>
          <p:nvPr/>
        </p:nvSpPr>
        <p:spPr>
          <a:xfrm>
            <a:off x="1004581" y="442778"/>
            <a:ext cx="16887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Chalkboard" panose="03050602040202020205" pitchFamily="66" charset="77"/>
                <a:cs typeface="Apple Chancery" panose="03020702040506060504" pitchFamily="66" charset="-79"/>
              </a:rPr>
              <a:t>X</a:t>
            </a:r>
          </a:p>
        </p:txBody>
      </p:sp>
      <p:pic>
        <p:nvPicPr>
          <p:cNvPr id="10" name="Picture 2" descr="Tick PNG - Tick Mark Symbol Transparent Pictures, Free Download - Free  Transparent PNG Logos">
            <a:extLst>
              <a:ext uri="{FF2B5EF4-FFF2-40B4-BE49-F238E27FC236}">
                <a16:creationId xmlns:a16="http://schemas.microsoft.com/office/drawing/2014/main" id="{B8DFA2C0-8D07-F323-CA92-5E8E3F24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36" y="1417077"/>
            <a:ext cx="2534873" cy="29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99F5-F819-D402-04F8-15A8E2238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0D24E-EBB2-3C28-DF73-B8B91B585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31A1F20-D5FC-F3FE-EE51-2E188C9D3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9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99F5-F819-D402-04F8-15A8E2238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0D24E-EBB2-3C28-DF73-B8B91B585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0E4A746-3891-FA11-749D-3AE84C7C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A64C795-45C3-AFCC-2D09-5BFBFCB12FDC}"/>
              </a:ext>
            </a:extLst>
          </p:cNvPr>
          <p:cNvSpPr/>
          <p:nvPr/>
        </p:nvSpPr>
        <p:spPr>
          <a:xfrm>
            <a:off x="3281006" y="604299"/>
            <a:ext cx="5468074" cy="3637640"/>
          </a:xfrm>
          <a:prstGeom prst="roundRect">
            <a:avLst/>
          </a:prstGeom>
          <a:solidFill>
            <a:srgbClr val="35829C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/>
              <a:t>Part of human living </a:t>
            </a:r>
          </a:p>
          <a:p>
            <a:pPr algn="ctr"/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[JOHN 16:33]</a:t>
            </a:r>
            <a:endParaRPr lang="en-A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757B2-CFD9-46DD-10E1-7BBC7DBF87E8}"/>
              </a:ext>
            </a:extLst>
          </p:cNvPr>
          <p:cNvSpPr txBox="1"/>
          <p:nvPr/>
        </p:nvSpPr>
        <p:spPr>
          <a:xfrm>
            <a:off x="394921" y="1799967"/>
            <a:ext cx="2642476" cy="14465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51923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FACING TROUBLES</a:t>
            </a:r>
            <a:endParaRPr lang="en-US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ABA3F7-1F79-ED25-00AE-67086B5A3933}"/>
              </a:ext>
            </a:extLst>
          </p:cNvPr>
          <p:cNvSpPr txBox="1">
            <a:spLocks/>
          </p:cNvSpPr>
          <p:nvPr/>
        </p:nvSpPr>
        <p:spPr>
          <a:xfrm>
            <a:off x="206511" y="86931"/>
            <a:ext cx="2469936" cy="111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0" dirty="0">
                <a:ln>
                  <a:solidFill>
                    <a:srgbClr val="506A57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KEEPING THE FAITH WHEN THINGS GET TOUGH</a:t>
            </a:r>
          </a:p>
        </p:txBody>
      </p:sp>
    </p:spTree>
    <p:extLst>
      <p:ext uri="{BB962C8B-B14F-4D97-AF65-F5344CB8AC3E}">
        <p14:creationId xmlns:p14="http://schemas.microsoft.com/office/powerpoint/2010/main" val="316573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1342</Words>
  <Application>Microsoft Office PowerPoint</Application>
  <PresentationFormat>On-screen Show (16:9)</PresentationFormat>
  <Paragraphs>197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Britannic Bold</vt:lpstr>
      <vt:lpstr>Calibri</vt:lpstr>
      <vt:lpstr>Calibri Light</vt:lpstr>
      <vt:lpstr>Chalkboard</vt:lpstr>
      <vt:lpstr>Corbel</vt:lpstr>
      <vt:lpstr>Office Theme</vt:lpstr>
      <vt:lpstr>Depth</vt:lpstr>
      <vt:lpstr>Philippians 1:12-27 (NIV)</vt:lpstr>
      <vt:lpstr>Philippians 1:12-27 (NIV)</vt:lpstr>
      <vt:lpstr>Philippians 1:12-27 (NIV)</vt:lpstr>
      <vt:lpstr>Philippians 1:12-27 (NIV)</vt:lpstr>
      <vt:lpstr>PowerPoint Presentation</vt:lpstr>
      <vt:lpstr>PowerPoint Presentation</vt:lpstr>
      <vt:lpstr>* Christian a  long time  * Big Bible knowledge * Served a 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Keep</dc:creator>
  <cp:lastModifiedBy>Streamer</cp:lastModifiedBy>
  <cp:revision>22</cp:revision>
  <dcterms:created xsi:type="dcterms:W3CDTF">2022-06-06T02:33:56Z</dcterms:created>
  <dcterms:modified xsi:type="dcterms:W3CDTF">2022-07-10T01:22:42Z</dcterms:modified>
</cp:coreProperties>
</file>